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07" autoAdjust="0"/>
    <p:restoredTop sz="94660"/>
  </p:normalViewPr>
  <p:slideViewPr>
    <p:cSldViewPr snapToGrid="0">
      <p:cViewPr varScale="1">
        <p:scale>
          <a:sx n="82" d="100"/>
          <a:sy n="82" d="100"/>
        </p:scale>
        <p:origin x="51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8DD135-DC55-EDE0-FB6E-62861A5E9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D7E17D0-8238-2445-D75C-2561C25213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BC5477-AA47-75BE-42D6-9906F2D97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5F7B2-3824-43ED-A2EA-037A43DE3EA0}" type="datetimeFigureOut">
              <a:rPr lang="es-ES" smtClean="0"/>
              <a:t>24/01/2024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987F0D-F0E8-CD65-8D56-05E9FC489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89DB91C-22D4-779D-0D28-0F0370A74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B82A3-E366-406F-9A6D-454F6CA6D95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9874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A46812-E631-A5B6-B1CB-10122525A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2E706C2-5FDE-6A6A-6274-9D4BCE3052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09A6B7-6B05-3B5B-66A5-12EFFF092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5F7B2-3824-43ED-A2EA-037A43DE3EA0}" type="datetimeFigureOut">
              <a:rPr lang="es-ES" smtClean="0"/>
              <a:t>24/01/2024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413CBA-DAA0-CE18-0FAC-C4D7D9EEB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30592CC-2A61-455F-05C5-70C4704E7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B82A3-E366-406F-9A6D-454F6CA6D95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9401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A0F39AA-3FBA-84A0-47A3-DFE02578A4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D2F9A53-42A8-7DA8-CE74-E396D411F3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58A704B-BA2F-D7C1-9927-57F1C8DAB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5F7B2-3824-43ED-A2EA-037A43DE3EA0}" type="datetimeFigureOut">
              <a:rPr lang="es-ES" smtClean="0"/>
              <a:t>24/01/2024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C88D522-B9A1-4FDD-5494-23334BC81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CEFC6C-332C-FD95-18F4-DF988F9AB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B82A3-E366-406F-9A6D-454F6CA6D95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5048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BDD579-F284-CD0B-9318-A61E55BDB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5CE2E3-CEA7-7F38-A590-9064ADB81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E61D167-4059-D55B-378F-E20A24437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5F7B2-3824-43ED-A2EA-037A43DE3EA0}" type="datetimeFigureOut">
              <a:rPr lang="es-ES" smtClean="0"/>
              <a:t>24/01/2024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CBF406E-6974-4760-DF49-844482997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FEDE4C-2038-9A6C-7819-8F6226294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B82A3-E366-406F-9A6D-454F6CA6D95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1732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7B010-7883-78C8-1A69-69ABA62B6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1AB8E62-DEB6-78A9-6525-ADBBC1D21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AA9677-47A6-34E4-0500-9D2738BA5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5F7B2-3824-43ED-A2EA-037A43DE3EA0}" type="datetimeFigureOut">
              <a:rPr lang="es-ES" smtClean="0"/>
              <a:t>24/01/2024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214F28-2EDE-C8D6-D2FB-6478E9D9C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0246DE-3342-ADE6-ADEB-22177C266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B82A3-E366-406F-9A6D-454F6CA6D95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0814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663FA1-8E73-B1AD-E205-AF9CCB51B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C1E1BD-CD2F-C756-001E-656453C88E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3A8D1E1-D9F8-937A-1B5E-21A34180B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83B96C9-B0E8-5635-AD9C-4702C9978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5F7B2-3824-43ED-A2EA-037A43DE3EA0}" type="datetimeFigureOut">
              <a:rPr lang="es-ES" smtClean="0"/>
              <a:t>24/01/2024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CA8F66A-631C-AF02-1DEC-4692513A4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A700F32-27AB-9DF8-D517-AADB99F8F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B82A3-E366-406F-9A6D-454F6CA6D95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9841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3EAB82-FFB8-2281-7568-2A971FB49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A55727B-4738-AD23-02A3-977FDF3BB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F2A7F19-0943-F5D3-EF5B-0FC984B62E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648CCCF-1F83-59F3-9380-F94750E003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BAEB7C6-9908-F97B-FF09-E3E192482F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2CA742D-1B4B-2562-98FA-1973F0830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5F7B2-3824-43ED-A2EA-037A43DE3EA0}" type="datetimeFigureOut">
              <a:rPr lang="es-ES" smtClean="0"/>
              <a:t>24/01/2024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FE95F23-5BB1-7349-3B9F-FD1135A24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F9ACFAD-58A9-B716-CB4D-C5F125E91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B82A3-E366-406F-9A6D-454F6CA6D95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7685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45E813-E436-7739-2A7B-DD3C996F3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9ABB214-31FD-06EE-1F7F-F27063EF0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5F7B2-3824-43ED-A2EA-037A43DE3EA0}" type="datetimeFigureOut">
              <a:rPr lang="es-ES" smtClean="0"/>
              <a:t>24/01/2024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B6EF9DA-8B26-88E0-ACD3-3E6047951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2517603-E31E-70D1-39AE-A542BE815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B82A3-E366-406F-9A6D-454F6CA6D95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3348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A666E64-0F28-94C0-9A7D-82DB98212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5F7B2-3824-43ED-A2EA-037A43DE3EA0}" type="datetimeFigureOut">
              <a:rPr lang="es-ES" smtClean="0"/>
              <a:t>24/01/2024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42BEEB-D529-0B5E-5BBA-89965BA9D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3CBE1A3-ADEA-DDB2-6E57-73E6E84C1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B82A3-E366-406F-9A6D-454F6CA6D95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8784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B6CE1-46A7-8366-F46C-8C50DFF9B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F08BF4-FCA0-B607-3D42-2A1463D28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11217C1-B4AC-D2EA-4210-4B11928AD0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3F7BCF-E8CC-0226-3B4E-A48F80A32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5F7B2-3824-43ED-A2EA-037A43DE3EA0}" type="datetimeFigureOut">
              <a:rPr lang="es-ES" smtClean="0"/>
              <a:t>24/01/2024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615C714-DD79-A2B4-1460-AB7BC6A52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82660A2-2D98-9494-562B-0BE2B56EF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B82A3-E366-406F-9A6D-454F6CA6D95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7291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001DC8-9AA9-FA5C-DF84-FF3655331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9FEE213-AD49-9821-1D7E-07838A8B27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7249A8C-37F1-F7F2-2783-FCCC55CB04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2B6EEAD-3831-573B-C451-1199B90C6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5F7B2-3824-43ED-A2EA-037A43DE3EA0}" type="datetimeFigureOut">
              <a:rPr lang="es-ES" smtClean="0"/>
              <a:t>24/01/2024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6C25647-0606-C005-02EC-8C8B1E8DF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3A87D66-9CC5-6DAA-820A-5D36B55CF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B82A3-E366-406F-9A6D-454F6CA6D95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6629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03D1C93-E57E-F2FE-9881-E7464A849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1D88535-DC15-725D-7319-874B8063C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F525B7-6E46-BA75-B8FA-F6A0A4029B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5F7B2-3824-43ED-A2EA-037A43DE3EA0}" type="datetimeFigureOut">
              <a:rPr lang="es-ES" smtClean="0"/>
              <a:t>24/01/2024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0E1D72-83ED-268C-88E4-5E4A860A16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9EC688-9FA0-23C1-6025-9D83190E8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3B82A3-E366-406F-9A6D-454F6CA6D95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219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ervicios de alquiler turístico para nómadas digitales">
            <a:extLst>
              <a:ext uri="{FF2B5EF4-FFF2-40B4-BE49-F238E27FC236}">
                <a16:creationId xmlns:a16="http://schemas.microsoft.com/office/drawing/2014/main" id="{732F481B-1C4C-F1B9-A7A1-38766F5F11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4"/>
          <a:stretch/>
        </p:blipFill>
        <p:spPr bwMode="auto">
          <a:xfrm>
            <a:off x="1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5AF904B-61BB-344D-079F-3AFF1CAC82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6279" y="1759063"/>
            <a:ext cx="9314088" cy="217070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pPr algn="l"/>
            <a:r>
              <a:rPr lang="es-ES" dirty="0">
                <a:solidFill>
                  <a:srgbClr val="FFFFFF"/>
                </a:solidFill>
                <a:latin typeface="+mn-lt"/>
              </a:rPr>
              <a:t>¿ES VIABLE HACERSE NÓMADA DIGITAL EN ESPAÑA?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249F64F-2006-4D01-6883-8008783CD0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143" y="3929772"/>
            <a:ext cx="4618653" cy="43009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Por  Reiche Javier Torao Ogayar</a:t>
            </a:r>
          </a:p>
        </p:txBody>
      </p:sp>
    </p:spTree>
    <p:extLst>
      <p:ext uri="{BB962C8B-B14F-4D97-AF65-F5344CB8AC3E}">
        <p14:creationId xmlns:p14="http://schemas.microsoft.com/office/powerpoint/2010/main" val="997881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53341EE-7CFA-EDA7-6E63-37C85C0B6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 normal es que </a:t>
            </a:r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presupuesto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destinado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 Vivienda no </a:t>
            </a:r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supere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34% (INE)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2BCF7C2-43A3-E8AA-D085-C7CF4068B5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7812" y="643466"/>
            <a:ext cx="5039708" cy="55687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5D6B468-01B2-9B54-D587-6728AF3C4958}"/>
              </a:ext>
            </a:extLst>
          </p:cNvPr>
          <p:cNvSpPr txBox="1"/>
          <p:nvPr/>
        </p:nvSpPr>
        <p:spPr>
          <a:xfrm>
            <a:off x="609600" y="5181600"/>
            <a:ext cx="4162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El salario medio más optimista era de 2035€/mes </a:t>
            </a:r>
            <a:r>
              <a:rPr lang="es-ES" dirty="0">
                <a:sym typeface="Wingdings" panose="05000000000000000000" pitchFamily="2" charset="2"/>
              </a:rPr>
              <a:t></a:t>
            </a:r>
            <a:r>
              <a:rPr lang="es-ES" dirty="0"/>
              <a:t> Sería conveniente vigilar el umbral de los 692€/mes en alojamiento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60C6656-D02F-BC99-DFA3-E862E89DE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653" y="6278167"/>
            <a:ext cx="1203081" cy="41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09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E2F1131-3D47-AFF4-5124-EB6C1C67B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38988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Pero… </a:t>
            </a:r>
            <a:b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¿</a:t>
            </a:r>
            <a:r>
              <a:rPr lang="en-US" sz="4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Qué</a:t>
            </a:r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tienen</a:t>
            </a:r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común</a:t>
            </a:r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</a:t>
            </a:r>
            <a:r>
              <a:rPr lang="en-US" sz="4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estas</a:t>
            </a:r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ciudades</a:t>
            </a:r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que </a:t>
            </a:r>
            <a:r>
              <a:rPr lang="en-US" sz="4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gusta</a:t>
            </a:r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tanto?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C629FCD-CB1C-D6D8-A0B7-97E591874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4870" y="0"/>
            <a:ext cx="7777518" cy="682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11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7898C2-0394-38C2-29B2-CD44765A2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Este es el primer paso a nuevos estudios más exhaustivos de hipótesis a contrastar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C859AC9-8DB2-8939-79C7-015D4CD12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9437"/>
          <a:stretch/>
        </p:blipFill>
        <p:spPr>
          <a:xfrm>
            <a:off x="552450" y="2586039"/>
            <a:ext cx="10515600" cy="499034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9C3A1B4-4F85-8010-3B2C-2D4CEF1DA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728" y="3085073"/>
            <a:ext cx="9987322" cy="89535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4F7B4DE-A68B-0074-FC8A-FA0AF69667D0}"/>
              </a:ext>
            </a:extLst>
          </p:cNvPr>
          <p:cNvSpPr txBox="1"/>
          <p:nvPr/>
        </p:nvSpPr>
        <p:spPr>
          <a:xfrm>
            <a:off x="838200" y="3980424"/>
            <a:ext cx="104489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Cuando los nómadas de España o del resto del mundo visitan estas ciudades tanto, porque motivo será, </a:t>
            </a:r>
          </a:p>
          <a:p>
            <a:pPr marL="342900" indent="-342900">
              <a:buAutoNum type="alphaLcParenR"/>
            </a:pPr>
            <a:r>
              <a:rPr lang="es-ES" dirty="0"/>
              <a:t>Porque el precio del café es proporcional al de la cerveza?  </a:t>
            </a:r>
          </a:p>
          <a:p>
            <a:pPr marL="342900" indent="-342900">
              <a:buAutoNum type="alphaLcParenR"/>
            </a:pPr>
            <a:r>
              <a:rPr lang="es-ES" dirty="0"/>
              <a:t>Porque el precio del café es sea proporcional al nivel de vida?</a:t>
            </a:r>
          </a:p>
          <a:p>
            <a:pPr marL="342900" indent="-342900">
              <a:buAutoNum type="alphaLcParenR"/>
            </a:pPr>
            <a:r>
              <a:rPr lang="es-ES" dirty="0"/>
              <a:t>Porque el precio del café es más caro donde haya más vida nocturna?</a:t>
            </a:r>
          </a:p>
          <a:p>
            <a:pPr marL="342900" indent="-342900">
              <a:buAutoNum type="alphaLcParenR"/>
            </a:pPr>
            <a:r>
              <a:rPr lang="es-ES" dirty="0"/>
              <a:t>O porque el precio del café es más caro donde menos seguridad hay?</a:t>
            </a:r>
          </a:p>
        </p:txBody>
      </p:sp>
      <p:pic>
        <p:nvPicPr>
          <p:cNvPr id="6148" name="Picture 4" descr="11.900+ Encogerse De Hombros Ilustraciones Fotografías de ...">
            <a:extLst>
              <a:ext uri="{FF2B5EF4-FFF2-40B4-BE49-F238E27FC236}">
                <a16:creationId xmlns:a16="http://schemas.microsoft.com/office/drawing/2014/main" id="{9A7ADD35-37FA-313C-99FE-15E3581BF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511" y="4313322"/>
            <a:ext cx="2424113" cy="242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555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98E7D87-07F0-5B1E-FA63-F7E00BE3E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1" y="1008993"/>
            <a:ext cx="9231410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Entonces merece la pena hacerse nómada digital??</a:t>
            </a:r>
          </a:p>
        </p:txBody>
      </p:sp>
    </p:spTree>
    <p:extLst>
      <p:ext uri="{BB962C8B-B14F-4D97-AF65-F5344CB8AC3E}">
        <p14:creationId xmlns:p14="http://schemas.microsoft.com/office/powerpoint/2010/main" val="2308951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97560-0B91-9E17-422D-D34E7FB6E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8194" name="Picture 2" descr="Depende&quot; di Jarabe de Palo ci ricorda che nella vita tutto è relativo">
            <a:extLst>
              <a:ext uri="{FF2B5EF4-FFF2-40B4-BE49-F238E27FC236}">
                <a16:creationId xmlns:a16="http://schemas.microsoft.com/office/drawing/2014/main" id="{C0A3D0DC-383F-3603-B0F4-F152C70680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6" t="821" r="5869" b="-821"/>
          <a:stretch/>
        </p:blipFill>
        <p:spPr bwMode="auto">
          <a:xfrm>
            <a:off x="261938" y="240228"/>
            <a:ext cx="11668124" cy="637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374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030014E4-EBBF-4CD8-3E40-AE13CDAE5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283" y="0"/>
            <a:ext cx="6629717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D92AB9B-B91C-FBB9-D742-A24100ED4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224" y="68285"/>
            <a:ext cx="4217437" cy="1325563"/>
          </a:xfrm>
          <a:noFill/>
        </p:spPr>
        <p:txBody>
          <a:bodyPr>
            <a:normAutofit/>
          </a:bodyPr>
          <a:lstStyle/>
          <a:p>
            <a:r>
              <a:rPr lang="es-ES" b="1" dirty="0"/>
              <a:t>¿Qué es ser </a:t>
            </a:r>
            <a:br>
              <a:rPr lang="es-ES" b="1" dirty="0"/>
            </a:br>
            <a:r>
              <a:rPr lang="es-ES" b="1" dirty="0"/>
              <a:t>nómada digital?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3D9BD85-B385-AD37-0C5C-5B42B0293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4" y="1475985"/>
            <a:ext cx="4922769" cy="4934753"/>
          </a:xfrm>
          <a:solidFill>
            <a:schemeClr val="bg1">
              <a:alpha val="0"/>
            </a:schemeClr>
          </a:solidFill>
        </p:spPr>
        <p:txBody>
          <a:bodyPr>
            <a:normAutofit/>
          </a:bodyPr>
          <a:lstStyle/>
          <a:p>
            <a:r>
              <a:rPr lang="es-ES" dirty="0">
                <a:solidFill>
                  <a:srgbClr val="13343B"/>
                </a:solidFill>
                <a:latin typeface="__fkGroteskNeue_532e43"/>
              </a:rPr>
              <a:t>Un </a:t>
            </a:r>
            <a:r>
              <a:rPr lang="es-ES" b="1" dirty="0">
                <a:solidFill>
                  <a:srgbClr val="C00000"/>
                </a:solidFill>
                <a:latin typeface="__fkGroteskNeue_532e43"/>
              </a:rPr>
              <a:t>nómada digital </a:t>
            </a:r>
            <a:r>
              <a:rPr lang="es-ES" dirty="0">
                <a:solidFill>
                  <a:srgbClr val="13343B"/>
                </a:solidFill>
                <a:latin typeface="__fkGroteskNeue_532e43"/>
              </a:rPr>
              <a:t>es un profesional que </a:t>
            </a:r>
            <a:r>
              <a:rPr lang="es-ES" i="1" dirty="0">
                <a:solidFill>
                  <a:srgbClr val="13343B"/>
                </a:solidFill>
                <a:latin typeface="__fkGroteskNeue_532e43"/>
              </a:rPr>
              <a:t>utiliza</a:t>
            </a:r>
            <a:r>
              <a:rPr lang="es-ES" dirty="0">
                <a:solidFill>
                  <a:srgbClr val="13343B"/>
                </a:solidFill>
                <a:latin typeface="__fkGroteskNeue_532e43"/>
              </a:rPr>
              <a:t> las </a:t>
            </a:r>
            <a:r>
              <a:rPr lang="es-ES" i="1" dirty="0">
                <a:solidFill>
                  <a:srgbClr val="13343B"/>
                </a:solidFill>
                <a:latin typeface="__fkGroteskNeue_532e43"/>
              </a:rPr>
              <a:t>nuevas tecnologías </a:t>
            </a:r>
            <a:r>
              <a:rPr lang="es-ES" dirty="0">
                <a:solidFill>
                  <a:srgbClr val="13343B"/>
                </a:solidFill>
                <a:latin typeface="__fkGroteskNeue_532e43"/>
              </a:rPr>
              <a:t>para trabajar y lleva a cabo un estilo de </a:t>
            </a:r>
            <a:r>
              <a:rPr lang="es-ES" i="1" dirty="0">
                <a:solidFill>
                  <a:srgbClr val="13343B"/>
                </a:solidFill>
                <a:latin typeface="__fkGroteskNeue_532e43"/>
              </a:rPr>
              <a:t>vida nómada</a:t>
            </a:r>
            <a:r>
              <a:rPr lang="es-ES" dirty="0">
                <a:solidFill>
                  <a:srgbClr val="13343B"/>
                </a:solidFill>
                <a:latin typeface="__fkGroteskNeue_532e43"/>
              </a:rPr>
              <a:t>. </a:t>
            </a:r>
          </a:p>
          <a:p>
            <a:pPr marL="0" indent="0">
              <a:buNone/>
            </a:pPr>
            <a:r>
              <a:rPr lang="es-ES" dirty="0">
                <a:solidFill>
                  <a:srgbClr val="13343B"/>
                </a:solidFill>
                <a:latin typeface="__fkGroteskNeue_532e43"/>
              </a:rPr>
              <a:t>Por lo general, trabajan de forma remota, en lugares como su hogar, cafeterías o bibliotecas públicas, en vez de hacerlo en un lugar de trabajo fijo. </a:t>
            </a:r>
            <a:endParaRPr lang="es-ES" dirty="0"/>
          </a:p>
          <a:p>
            <a:endParaRPr lang="es-ES" dirty="0">
              <a:solidFill>
                <a:schemeClr val="tx1">
                  <a:alpha val="0"/>
                </a:schemeClr>
              </a:solidFill>
            </a:endParaRP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5B972785-80DB-40D5-B3CF-985838ECFD1F}"/>
              </a:ext>
            </a:extLst>
          </p:cNvPr>
          <p:cNvSpPr txBox="1">
            <a:spLocks/>
          </p:cNvSpPr>
          <p:nvPr/>
        </p:nvSpPr>
        <p:spPr>
          <a:xfrm>
            <a:off x="1133475" y="214153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18490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E73BBE33-B533-4661-8A6A-6BD8D05EB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8A427C-E834-495A-9EE0-A08A7009D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10" y="557189"/>
            <a:ext cx="4061070" cy="40720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latin typeface="+mj-lt"/>
                <a:ea typeface="+mj-ea"/>
                <a:cs typeface="+mj-cs"/>
              </a:rPr>
              <a:t>¿Pero , </a:t>
            </a:r>
            <a:r>
              <a:rPr lang="en-US" b="1" dirty="0" err="1"/>
              <a:t>é</a:t>
            </a:r>
            <a:r>
              <a:rPr lang="en-US" b="1" kern="1200" dirty="0" err="1">
                <a:latin typeface="+mj-lt"/>
                <a:ea typeface="+mj-ea"/>
                <a:cs typeface="+mj-cs"/>
              </a:rPr>
              <a:t>sta</a:t>
            </a:r>
            <a:r>
              <a:rPr lang="en-US" b="1" kern="1200" dirty="0">
                <a:latin typeface="+mj-lt"/>
                <a:ea typeface="+mj-ea"/>
                <a:cs typeface="+mj-cs"/>
              </a:rPr>
              <a:t> forma de </a:t>
            </a:r>
            <a:r>
              <a:rPr lang="en-US" b="1" kern="1200" dirty="0" err="1">
                <a:latin typeface="+mj-lt"/>
                <a:ea typeface="+mj-ea"/>
                <a:cs typeface="+mj-cs"/>
              </a:rPr>
              <a:t>vida</a:t>
            </a:r>
            <a:r>
              <a:rPr lang="en-US" b="1" kern="1200" dirty="0">
                <a:latin typeface="+mj-lt"/>
                <a:ea typeface="+mj-ea"/>
                <a:cs typeface="+mj-cs"/>
              </a:rPr>
              <a:t> es </a:t>
            </a:r>
            <a:r>
              <a:rPr lang="en-US" b="1" kern="1200" dirty="0" err="1">
                <a:latin typeface="+mj-lt"/>
                <a:ea typeface="+mj-ea"/>
                <a:cs typeface="+mj-cs"/>
              </a:rPr>
              <a:t>accesible</a:t>
            </a:r>
            <a:r>
              <a:rPr lang="en-US" b="1" kern="1200" dirty="0">
                <a:latin typeface="+mj-lt"/>
                <a:ea typeface="+mj-ea"/>
                <a:cs typeface="+mj-cs"/>
              </a:rPr>
              <a:t> para </a:t>
            </a:r>
            <a:r>
              <a:rPr lang="en-US" b="1" kern="1200" dirty="0" err="1">
                <a:solidFill>
                  <a:srgbClr val="C00000"/>
                </a:solidFill>
                <a:latin typeface="+mj-lt"/>
                <a:ea typeface="+mj-ea"/>
                <a:cs typeface="+mj-cs"/>
              </a:rPr>
              <a:t>todos</a:t>
            </a:r>
            <a:r>
              <a:rPr lang="en-US" b="1" kern="1200" dirty="0">
                <a:latin typeface="+mj-lt"/>
                <a:ea typeface="+mj-ea"/>
                <a:cs typeface="+mj-cs"/>
              </a:rPr>
              <a:t>?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7ED07E8-FFAC-3313-8066-B64E74076C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04"/>
          <a:stretch/>
        </p:blipFill>
        <p:spPr>
          <a:xfrm>
            <a:off x="4657343" y="-2"/>
            <a:ext cx="2745766" cy="222875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34D1706-9493-646C-7CDF-060C010576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799" r="-1" b="-1"/>
          <a:stretch/>
        </p:blipFill>
        <p:spPr>
          <a:xfrm>
            <a:off x="4657343" y="2400474"/>
            <a:ext cx="2742158" cy="205704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84A9AB2-58B0-9244-6D20-F1CE11C317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28" b="-2"/>
          <a:stretch/>
        </p:blipFill>
        <p:spPr>
          <a:xfrm>
            <a:off x="7570565" y="10"/>
            <a:ext cx="4614002" cy="3337539"/>
          </a:xfrm>
          <a:prstGeom prst="rect">
            <a:avLst/>
          </a:prstGeom>
        </p:spPr>
      </p:pic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7A721E7F-B80F-B523-56CE-56A453FEA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17438" r="-4" b="20974"/>
          <a:stretch/>
        </p:blipFill>
        <p:spPr>
          <a:xfrm>
            <a:off x="4653627" y="4629236"/>
            <a:ext cx="2745764" cy="222876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14A2B28-8A30-AFF1-8910-BE23F2033C8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600" r="12920"/>
          <a:stretch/>
        </p:blipFill>
        <p:spPr>
          <a:xfrm>
            <a:off x="7570565" y="3509264"/>
            <a:ext cx="4614002" cy="334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54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22359E4-350C-4B4C-903D-CD1B2BA31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2A542E6-1924-4FE2-89D1-3CB19468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F353183-2147-472B-AD7D-4A085FF6A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AAA42C8-A082-4DFD-A5F3-FC9EF825B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CB5FC5A2-E1DC-4DFE-9837-1EA5E869A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864" y="549275"/>
            <a:ext cx="11088686" cy="57579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0E9B9F-17F1-E2C4-482E-D7073B9AA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494" y="844216"/>
            <a:ext cx="3973502" cy="539750"/>
          </a:xfrm>
        </p:spPr>
        <p:txBody>
          <a:bodyPr anchor="t">
            <a:noAutofit/>
          </a:bodyPr>
          <a:lstStyle/>
          <a:p>
            <a:r>
              <a:rPr lang="es-ES" sz="2800" b="1" dirty="0"/>
              <a:t>¿Dónde se publican más ofertas para trabajar en remoto?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1F745C-830B-056A-77CA-E0FE95931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722" y="2386147"/>
            <a:ext cx="3871837" cy="2084175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s-ES" sz="2000" dirty="0">
                <a:solidFill>
                  <a:schemeClr val="tx1">
                    <a:alpha val="60000"/>
                  </a:schemeClr>
                </a:solidFill>
              </a:rPr>
              <a:t>TOTAL de PUESTOS de  trabajo PUBLICADOS EN 2020</a:t>
            </a:r>
          </a:p>
          <a:p>
            <a:pPr marL="0" indent="0">
              <a:buNone/>
            </a:pPr>
            <a:endParaRPr lang="es-ES" sz="2000" dirty="0">
              <a:solidFill>
                <a:schemeClr val="tx1">
                  <a:alpha val="60000"/>
                </a:schemeClr>
              </a:solidFill>
            </a:endParaRPr>
          </a:p>
          <a:p>
            <a:pPr marL="0" indent="0">
              <a:buNone/>
            </a:pPr>
            <a:r>
              <a:rPr lang="es-ES" sz="8000" dirty="0">
                <a:solidFill>
                  <a:schemeClr val="tx1">
                    <a:alpha val="60000"/>
                  </a:schemeClr>
                </a:solidFill>
              </a:rPr>
              <a:t>   1987</a:t>
            </a:r>
          </a:p>
          <a:p>
            <a:pPr marL="0" indent="0">
              <a:buNone/>
            </a:pPr>
            <a:endParaRPr lang="es-ES" sz="2000" dirty="0">
              <a:solidFill>
                <a:schemeClr val="tx1">
                  <a:alpha val="60000"/>
                </a:schemeClr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2024ACE-D556-4A21-9B17-7CA3E82DA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19625" y="549273"/>
            <a:ext cx="7021250" cy="5757924"/>
            <a:chOff x="4656138" y="0"/>
            <a:chExt cx="6983409" cy="630872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27A47B5-1D69-47DA-8BBA-FE75FCAA3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4656138" y="0"/>
              <a:ext cx="6982794" cy="63087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5068B72-E376-4FE8-9F05-44E757434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4656138" y="0"/>
              <a:ext cx="6983409" cy="6308725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7DC2B55-5BFC-4180-9FE3-261FEF00BC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4656138" y="0"/>
              <a:ext cx="6983409" cy="630872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E3628EA0-D3F7-3521-8C22-2529448E2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937" y="1403836"/>
            <a:ext cx="6774235" cy="4301639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943F74F-DA28-7CA0-7F77-D99E4C39B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9725" y="5777939"/>
            <a:ext cx="1471600" cy="45679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4218DA8-FFF2-7EEB-F9D2-35E623FB5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7009" y="5798800"/>
            <a:ext cx="1620279" cy="43593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06945A8-9066-3F22-6A26-970E07DA0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0903" y="5763364"/>
            <a:ext cx="1064441" cy="48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62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DF0B3BE-99C5-4F83-C108-8B1DD10EC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8" y="2230438"/>
            <a:ext cx="5859463" cy="3554413"/>
          </a:xfrm>
          <a:prstGeom prst="rect">
            <a:avLst/>
          </a:prstGeom>
        </p:spPr>
      </p:pic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E2C1565D-0FDF-3FD3-5064-CB8F65609E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83425" y="2230438"/>
            <a:ext cx="3948113" cy="3554413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9DF5DC0-7FF8-FDF4-FA5E-8D3F30555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¿</a:t>
            </a: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Qué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nos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dicen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estos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datos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 golpe de vista?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DE00308-8E12-8AF7-6AF9-43730CA03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3169" y="5757753"/>
            <a:ext cx="1238369" cy="38439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A431F10-3ED0-F4A1-0A51-EB5BCBB62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0821" y="5831852"/>
            <a:ext cx="1153319" cy="31029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4F16CE1-7E67-09FB-1E8E-BDC01FAB0F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2073" y="5812466"/>
            <a:ext cx="829719" cy="37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54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B352A7-CADC-ADC2-E052-86002BAE7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¿Y cuánto dinero perciben estos trabajadores? (Bruto Anual)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EAA773-E16E-51CF-EF22-E91CE02DB553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b="1" i="0" dirty="0">
                <a:solidFill>
                  <a:srgbClr val="000000"/>
                </a:solidFill>
                <a:effectLst/>
              </a:rPr>
              <a:t>CON PERSPECTIVAS LABORALES OPTIMISTAS</a:t>
            </a:r>
          </a:p>
          <a:p>
            <a:pPr marL="0" indent="0">
              <a:buNone/>
            </a:pPr>
            <a:r>
              <a:rPr lang="es-ES" sz="1800" b="0" i="0" dirty="0">
                <a:solidFill>
                  <a:schemeClr val="accent6">
                    <a:lumMod val="75000"/>
                  </a:schemeClr>
                </a:solidFill>
                <a:effectLst/>
              </a:rPr>
              <a:t>-El </a:t>
            </a:r>
            <a:r>
              <a:rPr lang="es-ES" sz="1800" b="1" i="1" dirty="0">
                <a:solidFill>
                  <a:schemeClr val="accent6">
                    <a:lumMod val="75000"/>
                  </a:schemeClr>
                </a:solidFill>
                <a:effectLst/>
              </a:rPr>
              <a:t>salario inicial </a:t>
            </a:r>
            <a:r>
              <a:rPr lang="es-ES" sz="1800" b="0" i="0" dirty="0">
                <a:solidFill>
                  <a:schemeClr val="accent6">
                    <a:lumMod val="75000"/>
                  </a:schemeClr>
                </a:solidFill>
                <a:effectLst/>
              </a:rPr>
              <a:t>que se suele pagar habitualmente es de </a:t>
            </a:r>
            <a:r>
              <a:rPr lang="es-ES" sz="1800" b="1" i="0" u="sng" dirty="0">
                <a:solidFill>
                  <a:schemeClr val="accent6">
                    <a:lumMod val="75000"/>
                  </a:schemeClr>
                </a:solidFill>
                <a:effectLst/>
              </a:rPr>
              <a:t>37.500</a:t>
            </a:r>
            <a:r>
              <a:rPr lang="es-ES" sz="1800" b="0" i="0" dirty="0">
                <a:solidFill>
                  <a:schemeClr val="accent6">
                    <a:lumMod val="75000"/>
                  </a:schemeClr>
                </a:solidFill>
                <a:effectLst/>
              </a:rPr>
              <a:t>  €/Anuales </a:t>
            </a:r>
          </a:p>
          <a:p>
            <a:pPr marL="0" indent="0">
              <a:buNone/>
            </a:pPr>
            <a:r>
              <a:rPr lang="es-ES" sz="1800" b="0" i="0" dirty="0">
                <a:solidFill>
                  <a:schemeClr val="accent6">
                    <a:lumMod val="75000"/>
                  </a:schemeClr>
                </a:solidFill>
                <a:effectLst/>
              </a:rPr>
              <a:t>-Los </a:t>
            </a:r>
            <a:r>
              <a:rPr lang="es-ES" sz="1800" b="1" i="1" dirty="0">
                <a:solidFill>
                  <a:schemeClr val="accent6">
                    <a:lumMod val="75000"/>
                  </a:schemeClr>
                </a:solidFill>
                <a:effectLst/>
              </a:rPr>
              <a:t>salarios más bajos </a:t>
            </a:r>
            <a:r>
              <a:rPr lang="es-ES" sz="1800" b="0" i="0" dirty="0">
                <a:solidFill>
                  <a:schemeClr val="accent6">
                    <a:lumMod val="75000"/>
                  </a:schemeClr>
                </a:solidFill>
                <a:effectLst/>
              </a:rPr>
              <a:t>acostumbran a estar en torno a los </a:t>
            </a:r>
            <a:r>
              <a:rPr lang="es-ES" sz="1800" b="1" i="0" u="sng" dirty="0">
                <a:solidFill>
                  <a:schemeClr val="accent6">
                    <a:lumMod val="75000"/>
                  </a:schemeClr>
                </a:solidFill>
                <a:effectLst/>
              </a:rPr>
              <a:t>24.000</a:t>
            </a:r>
            <a:r>
              <a:rPr lang="es-ES" sz="1800" b="0" i="0" dirty="0">
                <a:solidFill>
                  <a:schemeClr val="accent6">
                    <a:lumMod val="75000"/>
                  </a:schemeClr>
                </a:solidFill>
                <a:effectLst/>
              </a:rPr>
              <a:t> €/Anuales </a:t>
            </a:r>
          </a:p>
          <a:p>
            <a:pPr marL="0" indent="0">
              <a:buNone/>
            </a:pPr>
            <a:r>
              <a:rPr lang="es-ES" sz="1800" b="0" i="0" dirty="0">
                <a:solidFill>
                  <a:schemeClr val="accent6">
                    <a:lumMod val="75000"/>
                  </a:schemeClr>
                </a:solidFill>
                <a:effectLst/>
              </a:rPr>
              <a:t>-Los </a:t>
            </a:r>
            <a:r>
              <a:rPr lang="es-ES" sz="1800" b="1" i="1" dirty="0">
                <a:solidFill>
                  <a:schemeClr val="accent6">
                    <a:lumMod val="75000"/>
                  </a:schemeClr>
                </a:solidFill>
                <a:effectLst/>
              </a:rPr>
              <a:t>salarios más altos </a:t>
            </a:r>
            <a:r>
              <a:rPr lang="es-ES" sz="1800" b="0" i="0" dirty="0">
                <a:solidFill>
                  <a:schemeClr val="accent6">
                    <a:lumMod val="75000"/>
                  </a:schemeClr>
                </a:solidFill>
                <a:effectLst/>
              </a:rPr>
              <a:t>acostumbran a estar en torno a los </a:t>
            </a:r>
            <a:r>
              <a:rPr lang="es-ES" sz="1800" b="1" i="0" u="sng" dirty="0">
                <a:solidFill>
                  <a:schemeClr val="accent6">
                    <a:lumMod val="75000"/>
                  </a:schemeClr>
                </a:solidFill>
                <a:effectLst/>
              </a:rPr>
              <a:t>50.000</a:t>
            </a:r>
            <a:r>
              <a:rPr lang="es-ES" sz="1800" b="0" i="0" dirty="0">
                <a:solidFill>
                  <a:schemeClr val="accent6">
                    <a:lumMod val="75000"/>
                  </a:schemeClr>
                </a:solidFill>
                <a:effectLst/>
              </a:rPr>
              <a:t> € /Anuales </a:t>
            </a:r>
          </a:p>
          <a:p>
            <a:pPr marL="0" indent="0">
              <a:buNone/>
            </a:pPr>
            <a:r>
              <a:rPr lang="es-ES" sz="1800" b="0" i="0" dirty="0">
                <a:solidFill>
                  <a:schemeClr val="accent6">
                    <a:lumMod val="75000"/>
                  </a:schemeClr>
                </a:solidFill>
                <a:effectLst/>
              </a:rPr>
              <a:t>-De manera </a:t>
            </a:r>
            <a:r>
              <a:rPr lang="es-ES" sz="1800" b="1" i="1" dirty="0">
                <a:solidFill>
                  <a:schemeClr val="accent6">
                    <a:lumMod val="75000"/>
                  </a:schemeClr>
                </a:solidFill>
                <a:effectLst/>
              </a:rPr>
              <a:t>excepcional</a:t>
            </a:r>
            <a:r>
              <a:rPr lang="es-ES" sz="1800" b="1" i="0" dirty="0">
                <a:solidFill>
                  <a:schemeClr val="accent6">
                    <a:lumMod val="75000"/>
                  </a:schemeClr>
                </a:solidFill>
                <a:effectLst/>
              </a:rPr>
              <a:t> </a:t>
            </a:r>
            <a:r>
              <a:rPr lang="es-ES" sz="1800" b="0" i="0" dirty="0">
                <a:solidFill>
                  <a:schemeClr val="accent6">
                    <a:lumMod val="75000"/>
                  </a:schemeClr>
                </a:solidFill>
                <a:effectLst/>
              </a:rPr>
              <a:t>encontramos salarios donde inicialmente se ganan </a:t>
            </a:r>
            <a:r>
              <a:rPr lang="es-ES" sz="1800" b="1" i="0" u="sng" dirty="0">
                <a:solidFill>
                  <a:schemeClr val="accent6">
                    <a:lumMod val="75000"/>
                  </a:schemeClr>
                </a:solidFill>
                <a:effectLst/>
              </a:rPr>
              <a:t>104.160</a:t>
            </a:r>
            <a:r>
              <a:rPr lang="es-ES" sz="1800" b="0" i="0" dirty="0">
                <a:solidFill>
                  <a:schemeClr val="accent6">
                    <a:lumMod val="75000"/>
                  </a:schemeClr>
                </a:solidFill>
                <a:effectLst/>
              </a:rPr>
              <a:t> €/Anuales</a:t>
            </a:r>
          </a:p>
          <a:p>
            <a:endParaRPr lang="es-ES" sz="1800" b="0" i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r>
              <a:rPr lang="es-ES" sz="1800" b="1" i="0" dirty="0">
                <a:solidFill>
                  <a:srgbClr val="000000"/>
                </a:solidFill>
                <a:effectLst/>
              </a:rPr>
              <a:t>CON PERSPECTIVAS LABORALES POCO OPTIMISTAS</a:t>
            </a:r>
          </a:p>
          <a:p>
            <a:pPr marL="0" indent="0">
              <a:buNone/>
            </a:pPr>
            <a:r>
              <a:rPr lang="es-ES" sz="1800" b="0" i="0" dirty="0">
                <a:solidFill>
                  <a:srgbClr val="C00000"/>
                </a:solidFill>
                <a:effectLst/>
              </a:rPr>
              <a:t>-El </a:t>
            </a:r>
            <a:r>
              <a:rPr lang="es-ES" sz="1800" b="1" i="1" dirty="0">
                <a:solidFill>
                  <a:srgbClr val="C00000"/>
                </a:solidFill>
                <a:effectLst/>
              </a:rPr>
              <a:t>salario inicial </a:t>
            </a:r>
            <a:r>
              <a:rPr lang="es-ES" sz="1800" b="0" i="0" dirty="0">
                <a:solidFill>
                  <a:srgbClr val="C00000"/>
                </a:solidFill>
                <a:effectLst/>
              </a:rPr>
              <a:t>que se suele pagar habitualmente es de </a:t>
            </a:r>
            <a:r>
              <a:rPr lang="es-ES" sz="1800" b="1" i="0" u="sng" dirty="0">
                <a:solidFill>
                  <a:srgbClr val="C00000"/>
                </a:solidFill>
                <a:effectLst/>
              </a:rPr>
              <a:t>18.000</a:t>
            </a:r>
            <a:r>
              <a:rPr lang="es-ES" sz="1800" b="0" i="0" dirty="0">
                <a:solidFill>
                  <a:srgbClr val="C00000"/>
                </a:solidFill>
                <a:effectLst/>
              </a:rPr>
              <a:t> €/Anuales </a:t>
            </a:r>
          </a:p>
          <a:p>
            <a:pPr marL="0" indent="0">
              <a:buNone/>
            </a:pPr>
            <a:r>
              <a:rPr lang="es-ES" sz="1800" b="0" i="0" dirty="0">
                <a:solidFill>
                  <a:srgbClr val="C00000"/>
                </a:solidFill>
                <a:effectLst/>
              </a:rPr>
              <a:t>-Los </a:t>
            </a:r>
            <a:r>
              <a:rPr lang="es-ES" sz="1800" b="1" i="1" dirty="0">
                <a:solidFill>
                  <a:srgbClr val="C00000"/>
                </a:solidFill>
                <a:effectLst/>
              </a:rPr>
              <a:t>salarios más bajos </a:t>
            </a:r>
            <a:r>
              <a:rPr lang="es-ES" sz="1800" b="0" i="0" dirty="0">
                <a:solidFill>
                  <a:srgbClr val="C00000"/>
                </a:solidFill>
                <a:effectLst/>
              </a:rPr>
              <a:t>acostumbran a estar en torno a los </a:t>
            </a:r>
            <a:r>
              <a:rPr lang="es-ES" sz="1800" b="1" i="0" u="sng" dirty="0">
                <a:solidFill>
                  <a:srgbClr val="C00000"/>
                </a:solidFill>
                <a:effectLst/>
              </a:rPr>
              <a:t>12.000</a:t>
            </a:r>
            <a:r>
              <a:rPr lang="es-ES" sz="1800" b="0" i="0" dirty="0">
                <a:solidFill>
                  <a:srgbClr val="C00000"/>
                </a:solidFill>
                <a:effectLst/>
              </a:rPr>
              <a:t> €/Anuales </a:t>
            </a:r>
          </a:p>
          <a:p>
            <a:pPr marL="0" indent="0">
              <a:buNone/>
            </a:pPr>
            <a:r>
              <a:rPr lang="es-ES" sz="1800" b="0" i="0" dirty="0">
                <a:solidFill>
                  <a:srgbClr val="C00000"/>
                </a:solidFill>
                <a:effectLst/>
              </a:rPr>
              <a:t>-Los </a:t>
            </a:r>
            <a:r>
              <a:rPr lang="es-ES" sz="1800" b="1" i="1" dirty="0">
                <a:solidFill>
                  <a:srgbClr val="C00000"/>
                </a:solidFill>
                <a:effectLst/>
              </a:rPr>
              <a:t>salarios más altos </a:t>
            </a:r>
            <a:r>
              <a:rPr lang="es-ES" sz="1800" b="0" i="0" dirty="0">
                <a:solidFill>
                  <a:srgbClr val="C00000"/>
                </a:solidFill>
                <a:effectLst/>
              </a:rPr>
              <a:t>acostumbran a estar en torno a los </a:t>
            </a:r>
            <a:r>
              <a:rPr lang="es-ES" sz="1800" b="1" i="0" u="sng" dirty="0">
                <a:solidFill>
                  <a:srgbClr val="C00000"/>
                </a:solidFill>
                <a:effectLst/>
              </a:rPr>
              <a:t>30.000</a:t>
            </a:r>
            <a:r>
              <a:rPr lang="es-ES" sz="1800" b="0" i="0" dirty="0">
                <a:solidFill>
                  <a:srgbClr val="C00000"/>
                </a:solidFill>
                <a:effectLst/>
              </a:rPr>
              <a:t>  €/Anuales </a:t>
            </a:r>
          </a:p>
          <a:p>
            <a:pPr marL="0" indent="0">
              <a:buNone/>
            </a:pPr>
            <a:r>
              <a:rPr lang="es-ES" sz="1800" b="0" i="0" dirty="0">
                <a:solidFill>
                  <a:srgbClr val="C00000"/>
                </a:solidFill>
                <a:effectLst/>
              </a:rPr>
              <a:t>De manera </a:t>
            </a:r>
            <a:r>
              <a:rPr lang="es-ES" sz="1800" b="1" i="1" dirty="0">
                <a:solidFill>
                  <a:srgbClr val="C00000"/>
                </a:solidFill>
                <a:effectLst/>
              </a:rPr>
              <a:t>excepcional</a:t>
            </a:r>
            <a:r>
              <a:rPr lang="es-ES" sz="1800" b="0" i="0" dirty="0">
                <a:solidFill>
                  <a:srgbClr val="C00000"/>
                </a:solidFill>
                <a:effectLst/>
              </a:rPr>
              <a:t> encontramos salarios donde inicialmente se ganan </a:t>
            </a:r>
            <a:r>
              <a:rPr lang="es-ES" sz="1800" b="1" i="0" u="sng" dirty="0">
                <a:solidFill>
                  <a:srgbClr val="C00000"/>
                </a:solidFill>
                <a:effectLst/>
              </a:rPr>
              <a:t>121.500</a:t>
            </a:r>
            <a:r>
              <a:rPr lang="es-ES" sz="1800" b="0" i="0" dirty="0">
                <a:solidFill>
                  <a:srgbClr val="C00000"/>
                </a:solidFill>
                <a:effectLst/>
              </a:rPr>
              <a:t> €/Anuales</a:t>
            </a:r>
            <a:endParaRPr lang="es-ES" sz="1800" dirty="0">
              <a:solidFill>
                <a:srgbClr val="C00000"/>
              </a:solidFill>
            </a:endParaRPr>
          </a:p>
        </p:txBody>
      </p:sp>
      <p:pic>
        <p:nvPicPr>
          <p:cNvPr id="4100" name="Picture 4" descr="El papel del dinero en nuestro día a día | BBVA">
            <a:extLst>
              <a:ext uri="{FF2B5EF4-FFF2-40B4-BE49-F238E27FC236}">
                <a16:creationId xmlns:a16="http://schemas.microsoft.com/office/drawing/2014/main" id="{2593B6E8-8066-32DC-C847-4F99F3026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4656" y="1204636"/>
            <a:ext cx="2850773" cy="190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327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8C5B1D-66B0-B5C0-DBA3-9C9C5FEFF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…Y neto mensual (14 pagas anuales)?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9084A6-2523-421B-699C-0A438BD0E74A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/>
              <a:t>SALARIO NETO MENSUAL CON UNA PERSPECTIVA OPTIMISTA (14 PAGAS)</a:t>
            </a:r>
          </a:p>
          <a:p>
            <a:pPr marL="0" indent="0">
              <a:buNone/>
            </a:pPr>
            <a:r>
              <a:rPr lang="es-ES" sz="1800">
                <a:solidFill>
                  <a:schemeClr val="accent6">
                    <a:lumMod val="75000"/>
                  </a:schemeClr>
                </a:solidFill>
              </a:rPr>
              <a:t>-El salario inicial que se suele pagar habitualmente es de </a:t>
            </a:r>
            <a:r>
              <a:rPr lang="es-ES" sz="1800" b="1" u="sng">
                <a:solidFill>
                  <a:schemeClr val="accent6">
                    <a:lumMod val="75000"/>
                  </a:schemeClr>
                </a:solidFill>
              </a:rPr>
              <a:t>2.035</a:t>
            </a:r>
            <a:r>
              <a:rPr lang="es-ES" sz="1800">
                <a:solidFill>
                  <a:schemeClr val="accent6">
                    <a:lumMod val="75000"/>
                  </a:schemeClr>
                </a:solidFill>
              </a:rPr>
              <a:t> € al mes </a:t>
            </a:r>
          </a:p>
          <a:p>
            <a:pPr marL="0" indent="0">
              <a:buNone/>
            </a:pPr>
            <a:r>
              <a:rPr lang="es-ES" sz="1800">
                <a:solidFill>
                  <a:schemeClr val="accent6">
                    <a:lumMod val="75000"/>
                  </a:schemeClr>
                </a:solidFill>
              </a:rPr>
              <a:t>-Los salarios más bajos acostumbran a estar en torno a los </a:t>
            </a:r>
            <a:r>
              <a:rPr lang="es-ES" sz="1800" b="1" u="sng">
                <a:solidFill>
                  <a:schemeClr val="accent6">
                    <a:lumMod val="75000"/>
                  </a:schemeClr>
                </a:solidFill>
              </a:rPr>
              <a:t>1.388</a:t>
            </a:r>
            <a:r>
              <a:rPr lang="es-ES" sz="1800">
                <a:solidFill>
                  <a:schemeClr val="accent6">
                    <a:lumMod val="75000"/>
                  </a:schemeClr>
                </a:solidFill>
              </a:rPr>
              <a:t> € al mes </a:t>
            </a:r>
          </a:p>
          <a:p>
            <a:pPr marL="0" indent="0">
              <a:buNone/>
            </a:pPr>
            <a:r>
              <a:rPr lang="es-ES" sz="1800">
                <a:solidFill>
                  <a:schemeClr val="accent6">
                    <a:lumMod val="75000"/>
                  </a:schemeClr>
                </a:solidFill>
              </a:rPr>
              <a:t>-Los salarios más altos acostumbran a estar en torno a los </a:t>
            </a:r>
            <a:r>
              <a:rPr lang="es-ES" sz="1800" b="1" u="sng">
                <a:solidFill>
                  <a:schemeClr val="accent6">
                    <a:lumMod val="75000"/>
                  </a:schemeClr>
                </a:solidFill>
              </a:rPr>
              <a:t>2.500</a:t>
            </a:r>
            <a:r>
              <a:rPr lang="es-ES" sz="1800">
                <a:solidFill>
                  <a:schemeClr val="accent6">
                    <a:lumMod val="75000"/>
                  </a:schemeClr>
                </a:solidFill>
              </a:rPr>
              <a:t> € al mes </a:t>
            </a:r>
          </a:p>
          <a:p>
            <a:endParaRPr lang="es-ES" sz="180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s-ES" sz="1800"/>
              <a:t>SALARIO NETO MENSUAL CON UNA PERSPECTIVA POCO OPTIMISTA (14 PAGAS) </a:t>
            </a:r>
          </a:p>
          <a:p>
            <a:pPr marL="0" indent="0">
              <a:buNone/>
            </a:pPr>
            <a:r>
              <a:rPr lang="es-ES" sz="1800">
                <a:solidFill>
                  <a:srgbClr val="C00000"/>
                </a:solidFill>
              </a:rPr>
              <a:t> -El salario inicial que se suele pagar habitualmente es de </a:t>
            </a:r>
            <a:r>
              <a:rPr lang="es-ES" sz="1800" b="1" u="sng">
                <a:solidFill>
                  <a:srgbClr val="C00000"/>
                </a:solidFill>
              </a:rPr>
              <a:t>977</a:t>
            </a:r>
            <a:r>
              <a:rPr lang="es-ES" sz="1800">
                <a:solidFill>
                  <a:srgbClr val="C00000"/>
                </a:solidFill>
              </a:rPr>
              <a:t> € al mes </a:t>
            </a:r>
          </a:p>
          <a:p>
            <a:pPr marL="0" indent="0">
              <a:buNone/>
            </a:pPr>
            <a:r>
              <a:rPr lang="es-ES" sz="1800">
                <a:solidFill>
                  <a:srgbClr val="C00000"/>
                </a:solidFill>
              </a:rPr>
              <a:t>-Los salarios más bajos acostumbran a estar en torno a los </a:t>
            </a:r>
            <a:r>
              <a:rPr lang="es-ES" sz="1800" b="1" u="sng">
                <a:solidFill>
                  <a:srgbClr val="C00000"/>
                </a:solidFill>
              </a:rPr>
              <a:t>694</a:t>
            </a:r>
            <a:r>
              <a:rPr lang="es-ES" sz="1800">
                <a:solidFill>
                  <a:srgbClr val="C00000"/>
                </a:solidFill>
              </a:rPr>
              <a:t> € al mes </a:t>
            </a:r>
          </a:p>
          <a:p>
            <a:pPr marL="0" indent="0">
              <a:buNone/>
            </a:pPr>
            <a:r>
              <a:rPr lang="es-ES" sz="1800">
                <a:solidFill>
                  <a:srgbClr val="C00000"/>
                </a:solidFill>
              </a:rPr>
              <a:t>-Los salarios más altos acostumbran a estar en torno a los </a:t>
            </a:r>
            <a:r>
              <a:rPr lang="es-ES" sz="1800" b="1" u="sng">
                <a:solidFill>
                  <a:srgbClr val="C00000"/>
                </a:solidFill>
              </a:rPr>
              <a:t>1.500</a:t>
            </a:r>
            <a:r>
              <a:rPr lang="es-ES" sz="1800">
                <a:solidFill>
                  <a:srgbClr val="C00000"/>
                </a:solidFill>
              </a:rPr>
              <a:t> € al mes </a:t>
            </a:r>
          </a:p>
          <a:p>
            <a:pPr marL="0" indent="0">
              <a:buNone/>
            </a:pPr>
            <a:endParaRPr lang="es-ES" sz="1800" dirty="0">
              <a:solidFill>
                <a:srgbClr val="C00000"/>
              </a:solidFill>
            </a:endParaRPr>
          </a:p>
        </p:txBody>
      </p:sp>
      <p:pic>
        <p:nvPicPr>
          <p:cNvPr id="5122" name="Picture 2" descr="talentstreet | equipos&amp;talento">
            <a:extLst>
              <a:ext uri="{FF2B5EF4-FFF2-40B4-BE49-F238E27FC236}">
                <a16:creationId xmlns:a16="http://schemas.microsoft.com/office/drawing/2014/main" id="{972286A9-04B6-3F69-25F2-A77160DFC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256" y="2479882"/>
            <a:ext cx="3761196" cy="304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342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45702D-D528-D9C1-5342-2A6A32140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96" y="96768"/>
            <a:ext cx="8474765" cy="1325563"/>
          </a:xfrm>
        </p:spPr>
        <p:txBody>
          <a:bodyPr/>
          <a:lstStyle/>
          <a:p>
            <a:r>
              <a:rPr lang="es-ES" dirty="0"/>
              <a:t>Precio alojamiento destinos más demandados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0FDE2A37-C486-9FE9-0A8E-266B8754FD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096" y="1422331"/>
            <a:ext cx="7273528" cy="3656564"/>
          </a:xfr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4386038-CFE2-A1B7-C5E7-FC7801D44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870" y="0"/>
            <a:ext cx="3900729" cy="6858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273F709F-3871-D643-9AE8-D0D4A59AA37E}"/>
              </a:ext>
            </a:extLst>
          </p:cNvPr>
          <p:cNvSpPr/>
          <p:nvPr/>
        </p:nvSpPr>
        <p:spPr>
          <a:xfrm>
            <a:off x="5506278" y="1176648"/>
            <a:ext cx="589722" cy="4075044"/>
          </a:xfrm>
          <a:prstGeom prst="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D8FA572-953D-04F6-0ED0-048E3D91B972}"/>
              </a:ext>
            </a:extLst>
          </p:cNvPr>
          <p:cNvSpPr txBox="1"/>
          <p:nvPr/>
        </p:nvSpPr>
        <p:spPr>
          <a:xfrm>
            <a:off x="323626" y="5251692"/>
            <a:ext cx="6162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B050"/>
                </a:solidFill>
              </a:rPr>
              <a:t>Mínimo coste  por noche (Valencia),  se destinarían para alojamiento mensual  1.740€ aproximadamente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0F1717D-802A-CB84-0962-2DB6670A77E5}"/>
              </a:ext>
            </a:extLst>
          </p:cNvPr>
          <p:cNvSpPr txBox="1"/>
          <p:nvPr/>
        </p:nvSpPr>
        <p:spPr>
          <a:xfrm>
            <a:off x="323626" y="5898023"/>
            <a:ext cx="6162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Máximo  coste  por noche (Mallorca),  se destinarían para alojamiento mensual  4.410€ aproximadamente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2749B58-FA8C-6821-805A-5A2B63D96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881" y="5635318"/>
            <a:ext cx="1133633" cy="39058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85F17A8-9C93-8C29-2A4E-A9F9C77659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5092" y="6025898"/>
            <a:ext cx="876422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38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387C3-FBB3-6509-28F3-79F56D14A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Pero nuestra forma de vida implica movilidad.</a:t>
            </a:r>
            <a:br>
              <a:rPr lang="es-ES" dirty="0"/>
            </a:br>
            <a:r>
              <a:rPr lang="es-ES" dirty="0"/>
              <a:t>¿Cambia mucho el gasto en alojamiento si me voy desplazando?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FE50819-1FDE-89EB-90C7-DCBFF43F1D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825" y="2057936"/>
            <a:ext cx="6916115" cy="3696216"/>
          </a:xfr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006A085A-2D9E-53C4-B64D-38BC43C9432E}"/>
              </a:ext>
            </a:extLst>
          </p:cNvPr>
          <p:cNvSpPr/>
          <p:nvPr/>
        </p:nvSpPr>
        <p:spPr>
          <a:xfrm>
            <a:off x="7030898" y="2628900"/>
            <a:ext cx="314325" cy="238125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2FEEE1C-5703-9178-44E3-6E05919416DF}"/>
              </a:ext>
            </a:extLst>
          </p:cNvPr>
          <p:cNvSpPr/>
          <p:nvPr/>
        </p:nvSpPr>
        <p:spPr>
          <a:xfrm>
            <a:off x="7030897" y="4191526"/>
            <a:ext cx="314325" cy="238125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6C57502-8158-E885-26D8-91263208219D}"/>
              </a:ext>
            </a:extLst>
          </p:cNvPr>
          <p:cNvSpPr/>
          <p:nvPr/>
        </p:nvSpPr>
        <p:spPr>
          <a:xfrm>
            <a:off x="7030896" y="3650715"/>
            <a:ext cx="314325" cy="238125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DB4A3E9-C1B0-390B-6D7E-FC7419C2B778}"/>
              </a:ext>
            </a:extLst>
          </p:cNvPr>
          <p:cNvSpPr txBox="1"/>
          <p:nvPr/>
        </p:nvSpPr>
        <p:spPr>
          <a:xfrm>
            <a:off x="7962900" y="2143125"/>
            <a:ext cx="35909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Buscando siempre la opción más económica </a:t>
            </a:r>
          </a:p>
          <a:p>
            <a:endParaRPr lang="es-ES" dirty="0"/>
          </a:p>
          <a:p>
            <a:r>
              <a:rPr lang="es-ES" dirty="0"/>
              <a:t>Los meses que menos pago  serían el de Enero y Julio en </a:t>
            </a:r>
            <a:r>
              <a:rPr lang="es-ES" b="1" dirty="0"/>
              <a:t>Valencia</a:t>
            </a:r>
          </a:p>
          <a:p>
            <a:r>
              <a:rPr lang="es-ES" dirty="0"/>
              <a:t>(1.470 €)</a:t>
            </a:r>
          </a:p>
          <a:p>
            <a:endParaRPr lang="es-ES" dirty="0"/>
          </a:p>
          <a:p>
            <a:r>
              <a:rPr lang="es-ES" dirty="0"/>
              <a:t>Y el mes que más pago es el de Mayo en </a:t>
            </a:r>
            <a:r>
              <a:rPr lang="es-ES" b="1" dirty="0"/>
              <a:t>Madrid</a:t>
            </a:r>
            <a:r>
              <a:rPr lang="es-ES" dirty="0"/>
              <a:t> (1.830 €)</a:t>
            </a:r>
          </a:p>
        </p:txBody>
      </p:sp>
      <p:sp>
        <p:nvSpPr>
          <p:cNvPr id="10" name="Flecha: a la derecha con bandas 9">
            <a:extLst>
              <a:ext uri="{FF2B5EF4-FFF2-40B4-BE49-F238E27FC236}">
                <a16:creationId xmlns:a16="http://schemas.microsoft.com/office/drawing/2014/main" id="{EEFB8AF0-B93E-51CE-62B1-BE37DCF12E0F}"/>
              </a:ext>
            </a:extLst>
          </p:cNvPr>
          <p:cNvSpPr/>
          <p:nvPr/>
        </p:nvSpPr>
        <p:spPr>
          <a:xfrm rot="5400000">
            <a:off x="7962900" y="4981575"/>
            <a:ext cx="866775" cy="1076325"/>
          </a:xfrm>
          <a:prstGeom prst="striped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03BEACD-0E56-CB3F-E773-8607E31BA0AA}"/>
              </a:ext>
            </a:extLst>
          </p:cNvPr>
          <p:cNvSpPr txBox="1"/>
          <p:nvPr/>
        </p:nvSpPr>
        <p:spPr>
          <a:xfrm>
            <a:off x="9200185" y="5086350"/>
            <a:ext cx="1533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00B050"/>
                </a:solidFill>
              </a:rPr>
              <a:t>15,5%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348595F-CE77-B8CD-3CF7-3AD1A1823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854" y="5868049"/>
            <a:ext cx="1133633" cy="39058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FEC4663-2623-B02F-EC45-6A0023C3F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1559" y="5858523"/>
            <a:ext cx="876422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222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636</Words>
  <Application>Microsoft Office PowerPoint</Application>
  <PresentationFormat>Panorámica</PresentationFormat>
  <Paragraphs>54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__fkGroteskNeue_532e43</vt:lpstr>
      <vt:lpstr>Arial</vt:lpstr>
      <vt:lpstr>Calibri</vt:lpstr>
      <vt:lpstr>Calibri Light</vt:lpstr>
      <vt:lpstr>Tema de Office</vt:lpstr>
      <vt:lpstr>¿ES VIABLE HACERSE NÓMADA DIGITAL EN ESPAÑA?</vt:lpstr>
      <vt:lpstr>¿Qué es ser  nómada digital?</vt:lpstr>
      <vt:lpstr>¿Pero , ésta forma de vida es accesible para todos?</vt:lpstr>
      <vt:lpstr>¿Dónde se publican más ofertas para trabajar en remoto?</vt:lpstr>
      <vt:lpstr>¿Qué nos dicen estos datos a golpe de vista?</vt:lpstr>
      <vt:lpstr>¿Y cuánto dinero perciben estos trabajadores? (Bruto Anual)</vt:lpstr>
      <vt:lpstr>…Y neto mensual (14 pagas anuales)?</vt:lpstr>
      <vt:lpstr>Precio alojamiento destinos más demandados</vt:lpstr>
      <vt:lpstr>Pero nuestra forma de vida implica movilidad. ¿Cambia mucho el gasto en alojamiento si me voy desplazando?</vt:lpstr>
      <vt:lpstr>Lo normal es que el presupuesto destinado a Vivienda no supere el 34% (INE)</vt:lpstr>
      <vt:lpstr>Pero…  ¿Qué tienen en común  estas ciudades que gusta tanto?</vt:lpstr>
      <vt:lpstr>Este es el primer paso a nuevos estudios más exhaustivos de hipótesis a contrastar</vt:lpstr>
      <vt:lpstr>Entonces merece la pena hacerse nómada digital??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¿ES VIABLE HACERSE NÓMADA DIGITAL?</dc:title>
  <dc:creator>Torao Ogayar, Reiche Javier</dc:creator>
  <cp:lastModifiedBy>Torao Ogayar, Reiche Javier</cp:lastModifiedBy>
  <cp:revision>12</cp:revision>
  <dcterms:created xsi:type="dcterms:W3CDTF">2024-01-24T18:00:28Z</dcterms:created>
  <dcterms:modified xsi:type="dcterms:W3CDTF">2024-01-25T03:14:13Z</dcterms:modified>
</cp:coreProperties>
</file>